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2" r:id="rId3"/>
    <p:sldId id="259" r:id="rId4"/>
    <p:sldId id="260" r:id="rId5"/>
  </p:sldIdLst>
  <p:sldSz cx="18000663" cy="180006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70" userDrawn="1">
          <p15:clr>
            <a:srgbClr val="A4A3A4"/>
          </p15:clr>
        </p15:guide>
        <p15:guide id="2" pos="56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5E48"/>
    <a:srgbClr val="7193CA"/>
    <a:srgbClr val="78BEA0"/>
    <a:srgbClr val="A98EA0"/>
    <a:srgbClr val="917688"/>
    <a:srgbClr val="947288"/>
    <a:srgbClr val="45A7D5"/>
    <a:srgbClr val="1791CA"/>
    <a:srgbClr val="DB5D6F"/>
    <a:srgbClr val="D23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25" d="100"/>
          <a:sy n="25" d="100"/>
        </p:scale>
        <p:origin x="1784" y="40"/>
      </p:cViewPr>
      <p:guideLst>
        <p:guide orient="horz" pos="5670"/>
        <p:guide pos="56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945943"/>
            <a:ext cx="15300564" cy="6266897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9454516"/>
            <a:ext cx="13500497" cy="4345992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ED8D6-8550-4713-942D-105C631B52F0}" type="datetimeFigureOut">
              <a:rPr lang="en-US" smtClean="0"/>
              <a:t>23-May-23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C909-907F-4537-A63B-9B2BC4E57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269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ED8D6-8550-4713-942D-105C631B52F0}" type="datetimeFigureOut">
              <a:rPr lang="en-US" smtClean="0"/>
              <a:t>23-May-23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C909-907F-4537-A63B-9B2BC4E57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22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4487671"/>
            <a:ext cx="15525572" cy="7487774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12046282"/>
            <a:ext cx="15525572" cy="3937644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ED8D6-8550-4713-942D-105C631B52F0}" type="datetimeFigureOut">
              <a:rPr lang="en-US" smtClean="0"/>
              <a:t>23-May-23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C909-907F-4537-A63B-9B2BC4E57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2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4791843"/>
            <a:ext cx="7650282" cy="114212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4791843"/>
            <a:ext cx="7650282" cy="114212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ED8D6-8550-4713-942D-105C631B52F0}" type="datetimeFigureOut">
              <a:rPr lang="en-US" smtClean="0"/>
              <a:t>23-May-23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C909-907F-4537-A63B-9B2BC4E57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304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58373"/>
            <a:ext cx="15525572" cy="34792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4412664"/>
            <a:ext cx="7615123" cy="2162578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6575242"/>
            <a:ext cx="7615123" cy="96711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4412664"/>
            <a:ext cx="7652626" cy="2162578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6575242"/>
            <a:ext cx="7652626" cy="96711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ED8D6-8550-4713-942D-105C631B52F0}" type="datetimeFigureOut">
              <a:rPr lang="en-US" smtClean="0"/>
              <a:t>23-May-23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C909-907F-4537-A63B-9B2BC4E57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116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ED8D6-8550-4713-942D-105C631B52F0}" type="datetimeFigureOut">
              <a:rPr lang="en-US" smtClean="0"/>
              <a:t>23-May-23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C909-907F-4537-A63B-9B2BC4E57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3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ED8D6-8550-4713-942D-105C631B52F0}" type="datetimeFigureOut">
              <a:rPr lang="en-US" smtClean="0"/>
              <a:t>23-May-23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C909-907F-4537-A63B-9B2BC4E57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64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200044"/>
            <a:ext cx="5805682" cy="4200155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2591766"/>
            <a:ext cx="9112836" cy="12792138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5400199"/>
            <a:ext cx="5805682" cy="10004536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ED8D6-8550-4713-942D-105C631B52F0}" type="datetimeFigureOut">
              <a:rPr lang="en-US" smtClean="0"/>
              <a:t>23-May-23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C909-907F-4537-A63B-9B2BC4E57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284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200044"/>
            <a:ext cx="5805682" cy="4200155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2591766"/>
            <a:ext cx="9112836" cy="12792138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5400199"/>
            <a:ext cx="5805682" cy="10004536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ED8D6-8550-4713-942D-105C631B52F0}" type="datetimeFigureOut">
              <a:rPr lang="en-US" smtClean="0"/>
              <a:t>23-May-23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C909-907F-4537-A63B-9B2BC4E57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16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ED8D6-8550-4713-942D-105C631B52F0}" type="datetimeFigureOut">
              <a:rPr lang="en-US" smtClean="0"/>
              <a:t>23-May-23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C909-907F-4537-A63B-9B2BC4E57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324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958369"/>
            <a:ext cx="3881393" cy="152547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958369"/>
            <a:ext cx="11419171" cy="152547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ED8D6-8550-4713-942D-105C631B52F0}" type="datetimeFigureOut">
              <a:rPr lang="en-US" smtClean="0"/>
              <a:t>23-May-23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4C909-907F-4537-A63B-9B2BC4E57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99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958373"/>
            <a:ext cx="15525572" cy="3479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4791843"/>
            <a:ext cx="15525572" cy="114212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6683952"/>
            <a:ext cx="4050149" cy="95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ED8D6-8550-4713-942D-105C631B52F0}" type="datetimeFigureOut">
              <a:rPr lang="en-US" smtClean="0"/>
              <a:t>23-May-23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6683952"/>
            <a:ext cx="6075224" cy="95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6683952"/>
            <a:ext cx="4050149" cy="95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4C909-907F-4537-A63B-9B2BC4E57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6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37046E3-52C1-82B0-0760-877E67527E37}"/>
              </a:ext>
            </a:extLst>
          </p:cNvPr>
          <p:cNvSpPr/>
          <p:nvPr/>
        </p:nvSpPr>
        <p:spPr>
          <a:xfrm>
            <a:off x="-1" y="-26376"/>
            <a:ext cx="18000663" cy="18000663"/>
          </a:xfrm>
          <a:custGeom>
            <a:avLst/>
            <a:gdLst>
              <a:gd name="connsiteX0" fmla="*/ 0 w 18000665"/>
              <a:gd name="connsiteY0" fmla="*/ 0 h 18000665"/>
              <a:gd name="connsiteX1" fmla="*/ 11358134 w 18000665"/>
              <a:gd name="connsiteY1" fmla="*/ 0 h 18000665"/>
              <a:gd name="connsiteX2" fmla="*/ 11283046 w 18000665"/>
              <a:gd name="connsiteY2" fmla="*/ 53396 h 18000665"/>
              <a:gd name="connsiteX3" fmla="*/ 8184309 w 18000665"/>
              <a:gd name="connsiteY3" fmla="*/ 6235189 h 18000665"/>
              <a:gd name="connsiteX4" fmla="*/ 15898673 w 18000665"/>
              <a:gd name="connsiteY4" fmla="*/ 13949553 h 18000665"/>
              <a:gd name="connsiteX5" fmla="*/ 17826613 w 18000665"/>
              <a:gd name="connsiteY5" fmla="*/ 13706684 h 18000665"/>
              <a:gd name="connsiteX6" fmla="*/ 18000665 w 18000665"/>
              <a:gd name="connsiteY6" fmla="*/ 13657259 h 18000665"/>
              <a:gd name="connsiteX7" fmla="*/ 18000665 w 18000665"/>
              <a:gd name="connsiteY7" fmla="*/ 18000665 h 18000665"/>
              <a:gd name="connsiteX8" fmla="*/ 0 w 18000665"/>
              <a:gd name="connsiteY8" fmla="*/ 18000665 h 18000665"/>
              <a:gd name="connsiteX9" fmla="*/ 0 w 18000665"/>
              <a:gd name="connsiteY9" fmla="*/ 0 h 1800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00665" h="18000665">
                <a:moveTo>
                  <a:pt x="0" y="0"/>
                </a:moveTo>
                <a:lnTo>
                  <a:pt x="11358134" y="0"/>
                </a:lnTo>
                <a:lnTo>
                  <a:pt x="11283046" y="53396"/>
                </a:lnTo>
                <a:cubicBezTo>
                  <a:pt x="9401922" y="1460203"/>
                  <a:pt x="8184309" y="3705502"/>
                  <a:pt x="8184309" y="6235189"/>
                </a:cubicBezTo>
                <a:cubicBezTo>
                  <a:pt x="8184309" y="10495715"/>
                  <a:pt x="11638147" y="13949553"/>
                  <a:pt x="15898673" y="13949553"/>
                </a:cubicBezTo>
                <a:cubicBezTo>
                  <a:pt x="16564380" y="13949553"/>
                  <a:pt x="17210393" y="13865231"/>
                  <a:pt x="17826613" y="13706684"/>
                </a:cubicBezTo>
                <a:lnTo>
                  <a:pt x="18000665" y="13657259"/>
                </a:lnTo>
                <a:lnTo>
                  <a:pt x="18000665" y="18000665"/>
                </a:lnTo>
                <a:lnTo>
                  <a:pt x="0" y="18000665"/>
                </a:lnTo>
                <a:lnTo>
                  <a:pt x="0" y="0"/>
                </a:lnTo>
                <a:close/>
              </a:path>
            </a:pathLst>
          </a:custGeom>
          <a:solidFill>
            <a:srgbClr val="D95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081E202-5823-CFD5-0B99-1B1ABE5D1D0A}"/>
              </a:ext>
            </a:extLst>
          </p:cNvPr>
          <p:cNvSpPr/>
          <p:nvPr/>
        </p:nvSpPr>
        <p:spPr>
          <a:xfrm>
            <a:off x="8177315" y="-1748934"/>
            <a:ext cx="15894424" cy="158944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dirty="0"/>
              <a:t> ئ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4F2A7D-E7F5-5E95-744C-12C3A13E2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387854" y="6629399"/>
            <a:ext cx="11109672" cy="1109882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82D0875-576F-D8BC-ECBE-E76E7C61C260}"/>
              </a:ext>
            </a:extLst>
          </p:cNvPr>
          <p:cNvSpPr/>
          <p:nvPr/>
        </p:nvSpPr>
        <p:spPr>
          <a:xfrm rot="921446">
            <a:off x="-121425" y="15733057"/>
            <a:ext cx="18245098" cy="6858000"/>
          </a:xfrm>
          <a:prstGeom prst="roundRect">
            <a:avLst>
              <a:gd name="adj" fmla="val 4179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9E105E4-0FF3-BE3F-9B90-B4E55B8EB593}"/>
              </a:ext>
            </a:extLst>
          </p:cNvPr>
          <p:cNvSpPr/>
          <p:nvPr/>
        </p:nvSpPr>
        <p:spPr>
          <a:xfrm>
            <a:off x="10676965" y="13635317"/>
            <a:ext cx="7323698" cy="4625788"/>
          </a:xfrm>
          <a:prstGeom prst="triangle">
            <a:avLst>
              <a:gd name="adj" fmla="val 100000"/>
            </a:avLst>
          </a:prstGeom>
          <a:solidFill>
            <a:srgbClr val="D95E4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78B5C9-DA41-3D59-B67A-627298E4E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266" y="15457145"/>
            <a:ext cx="2326571" cy="2326571"/>
          </a:xfrm>
          <a:prstGeom prst="ellipse">
            <a:avLst/>
          </a:prstGeom>
          <a:solidFill>
            <a:srgbClr val="D95E48"/>
          </a:solidFill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5E08736-E891-28EF-F1A3-E05AA22A18BF}"/>
              </a:ext>
            </a:extLst>
          </p:cNvPr>
          <p:cNvGrpSpPr/>
          <p:nvPr/>
        </p:nvGrpSpPr>
        <p:grpSpPr>
          <a:xfrm>
            <a:off x="3838945" y="16185872"/>
            <a:ext cx="7469825" cy="830997"/>
            <a:chOff x="628222" y="15666568"/>
            <a:chExt cx="7469825" cy="83099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F2C614-32C4-3935-4A4A-708EB5ABA9F3}"/>
                </a:ext>
              </a:extLst>
            </p:cNvPr>
            <p:cNvSpPr txBox="1"/>
            <p:nvPr/>
          </p:nvSpPr>
          <p:spPr>
            <a:xfrm>
              <a:off x="1352624" y="15666568"/>
              <a:ext cx="67454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800" dirty="0">
                  <a:latin typeface="AZE Stone Informal Std Medium" panose="02000603060000020004" pitchFamily="2" charset="0"/>
                </a:rPr>
                <a:t>+2</a:t>
              </a: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ZE Stone Informal Std Medium" panose="02000603060000020004" pitchFamily="2" charset="0"/>
                  <a:ea typeface="+mn-ea"/>
                  <a:cs typeface="+mn-cs"/>
                </a:rPr>
                <a:t>01095661266 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72D1A50-2D4C-EDEE-2664-DD810148F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rgbClr val="176B85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22" y="15794067"/>
              <a:ext cx="576000" cy="5760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5AD1D9C-DC1A-CEF1-CD0A-55517C4AA4AF}"/>
              </a:ext>
            </a:extLst>
          </p:cNvPr>
          <p:cNvGrpSpPr/>
          <p:nvPr/>
        </p:nvGrpSpPr>
        <p:grpSpPr>
          <a:xfrm>
            <a:off x="3785157" y="16914991"/>
            <a:ext cx="8009903" cy="830997"/>
            <a:chOff x="556222" y="16828761"/>
            <a:chExt cx="8009903" cy="83099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191A63-663F-5755-6BFE-12BCCDC7D8D1}"/>
                </a:ext>
              </a:extLst>
            </p:cNvPr>
            <p:cNvSpPr txBox="1"/>
            <p:nvPr/>
          </p:nvSpPr>
          <p:spPr>
            <a:xfrm>
              <a:off x="1386830" y="16828761"/>
              <a:ext cx="71792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ZE Stone Informal Std Medium" panose="02000603060000020004" pitchFamily="2" charset="0"/>
                  <a:ea typeface="+mn-ea"/>
                  <a:cs typeface="+mn-cs"/>
                </a:rPr>
                <a:t>www.</a:t>
              </a:r>
              <a:r>
                <a:rPr lang="en-US" sz="4800" dirty="0">
                  <a:latin typeface="AZE Stone Informal Std Medium" panose="02000603060000020004" pitchFamily="2" charset="0"/>
                </a:rPr>
                <a:t>nilecenter.org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ZE Stone Informal Std Medium" panose="02000603060000020004" pitchFamily="2" charset="0"/>
                <a:ea typeface="+mn-ea"/>
                <a:cs typeface="+mn-cs"/>
              </a:endParaRPr>
            </a:p>
          </p:txBody>
        </p:sp>
        <p:pic>
          <p:nvPicPr>
            <p:cNvPr id="19" name="Graphic 18" descr="Internet">
              <a:extLst>
                <a:ext uri="{FF2B5EF4-FFF2-40B4-BE49-F238E27FC236}">
                  <a16:creationId xmlns:a16="http://schemas.microsoft.com/office/drawing/2014/main" id="{05C43EFD-9681-A945-3E33-A7083B7BD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56222" y="16884259"/>
              <a:ext cx="720000" cy="7200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1A402A2-666D-E920-0C3B-EE5BB073AB04}"/>
              </a:ext>
            </a:extLst>
          </p:cNvPr>
          <p:cNvGrpSpPr/>
          <p:nvPr/>
        </p:nvGrpSpPr>
        <p:grpSpPr>
          <a:xfrm>
            <a:off x="779217" y="12197088"/>
            <a:ext cx="6582792" cy="1015663"/>
            <a:chOff x="10489728" y="14450357"/>
            <a:chExt cx="6582792" cy="1015663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23BCA247-2B11-F9C5-49B4-4507D6501866}"/>
                </a:ext>
              </a:extLst>
            </p:cNvPr>
            <p:cNvSpPr/>
            <p:nvPr/>
          </p:nvSpPr>
          <p:spPr>
            <a:xfrm>
              <a:off x="11030943" y="14450357"/>
              <a:ext cx="5426939" cy="1015663"/>
            </a:xfrm>
            <a:prstGeom prst="roundRect">
              <a:avLst>
                <a:gd name="adj" fmla="val 4219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beIN Normal " panose="02000000000000000000" pitchFamily="2" charset="-78"/>
                <a:cs typeface="beIN Normal " panose="02000000000000000000" pitchFamily="2" charset="-78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7843066-B350-4E34-506A-2CF04FECA9B1}"/>
                </a:ext>
              </a:extLst>
            </p:cNvPr>
            <p:cNvSpPr txBox="1"/>
            <p:nvPr/>
          </p:nvSpPr>
          <p:spPr>
            <a:xfrm>
              <a:off x="10489728" y="14540800"/>
              <a:ext cx="65827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rgbClr val="D95E48"/>
                  </a:solidFill>
                  <a:latin typeface="AZE Stone Informal Std Medium" panose="02000603060000020004" pitchFamily="2" charset="0"/>
                  <a:cs typeface="beIN Normal " panose="02000000000000000000" pitchFamily="2" charset="-78"/>
                </a:rPr>
                <a:t>Register Now!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A6C0BB1B-CD14-BA07-16D3-6630886C1500}"/>
              </a:ext>
            </a:extLst>
          </p:cNvPr>
          <p:cNvSpPr txBox="1"/>
          <p:nvPr/>
        </p:nvSpPr>
        <p:spPr>
          <a:xfrm>
            <a:off x="-8210315" y="3042413"/>
            <a:ext cx="576102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latin typeface="AZE Stone Informal Std Medium" panose="02000603060000020004" pitchFamily="2" charset="0"/>
                <a:cs typeface="beIN Normal " panose="02000000000000000000" pitchFamily="2" charset="-78"/>
              </a:rPr>
              <a:t>Mon – Thu</a:t>
            </a:r>
          </a:p>
          <a:p>
            <a:pPr algn="ctr"/>
            <a:r>
              <a:rPr lang="en-US" sz="6600" dirty="0">
                <a:latin typeface="AZE Stone Informal Std Medium" panose="02000603060000020004" pitchFamily="2" charset="0"/>
                <a:cs typeface="beIN Normal " panose="02000000000000000000" pitchFamily="2" charset="-78"/>
              </a:rPr>
              <a:t>9:00 – 10:00</a:t>
            </a:r>
            <a:endParaRPr lang="ar-EG" sz="6600" dirty="0">
              <a:latin typeface="AZE Stone Informal Std Medium" panose="02000603060000020004" pitchFamily="2" charset="0"/>
              <a:cs typeface="beIN Normal " panose="020000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B2297D-7A9E-9DA7-91AE-32FA5F6E7BAA}"/>
              </a:ext>
            </a:extLst>
          </p:cNvPr>
          <p:cNvSpPr txBox="1"/>
          <p:nvPr/>
        </p:nvSpPr>
        <p:spPr>
          <a:xfrm>
            <a:off x="140631" y="975882"/>
            <a:ext cx="806478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500" dirty="0">
                <a:solidFill>
                  <a:schemeClr val="bg1"/>
                </a:solidFill>
                <a:latin typeface="Cinzel" panose="00000500000000000000" pitchFamily="2" charset="0"/>
                <a:cs typeface="beIN Normal " panose="02000000000000000000" pitchFamily="2" charset="-78"/>
              </a:rPr>
              <a:t>ARABIC</a:t>
            </a:r>
            <a:endParaRPr lang="en-US" sz="14500" dirty="0">
              <a:solidFill>
                <a:schemeClr val="bg1"/>
              </a:solidFill>
              <a:latin typeface="Cinzel" panose="00000500000000000000" pitchFamily="2" charset="0"/>
              <a:cs typeface="beIN Normal " panose="02000000000000000000" pitchFamily="2" charset="-78"/>
            </a:endParaRPr>
          </a:p>
          <a:p>
            <a:pPr algn="ctr"/>
            <a:r>
              <a:rPr lang="en-US" sz="11300" dirty="0">
                <a:solidFill>
                  <a:schemeClr val="bg1"/>
                </a:solidFill>
                <a:latin typeface="Cinzel" panose="00000500000000000000" pitchFamily="2" charset="0"/>
                <a:cs typeface="beIN Normal " panose="02000000000000000000" pitchFamily="2" charset="-78"/>
              </a:rPr>
              <a:t>SPEAKING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5384D7-CF35-1000-E60F-31087F075893}"/>
              </a:ext>
            </a:extLst>
          </p:cNvPr>
          <p:cNvSpPr txBox="1"/>
          <p:nvPr/>
        </p:nvSpPr>
        <p:spPr>
          <a:xfrm>
            <a:off x="245128" y="5239609"/>
            <a:ext cx="80647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Infinite Stroke" pitchFamily="50" charset="0"/>
                <a:cs typeface="beIN Normal " panose="02000000000000000000" pitchFamily="2" charset="-78"/>
              </a:rPr>
              <a:t>Face-To-Face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441518-AC81-47C5-D381-510D7310646F}"/>
              </a:ext>
            </a:extLst>
          </p:cNvPr>
          <p:cNvSpPr txBox="1"/>
          <p:nvPr/>
        </p:nvSpPr>
        <p:spPr>
          <a:xfrm>
            <a:off x="1000813" y="7705350"/>
            <a:ext cx="613959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Boys </a:t>
            </a:r>
            <a:r>
              <a:rPr lang="en-US" sz="540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- Girls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6 Levels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40 Hours</a:t>
            </a:r>
            <a:endParaRPr lang="en-US" sz="2400" dirty="0">
              <a:solidFill>
                <a:schemeClr val="bg1"/>
              </a:solidFill>
              <a:latin typeface="AZE Stone Informal Std Medium" panose="02000603060000020004" pitchFamily="2" charset="0"/>
              <a:cs typeface="beIN Normal " panose="02000000000000000000" pitchFamily="2" charset="-78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Sun-Thu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1500 EGP</a:t>
            </a:r>
          </a:p>
        </p:txBody>
      </p:sp>
      <p:sp>
        <p:nvSpPr>
          <p:cNvPr id="26" name="Speech Bubble: Oval 25">
            <a:extLst>
              <a:ext uri="{FF2B5EF4-FFF2-40B4-BE49-F238E27FC236}">
                <a16:creationId xmlns:a16="http://schemas.microsoft.com/office/drawing/2014/main" id="{60B6E6A2-AB48-BD63-E351-2C1FCCE04590}"/>
              </a:ext>
            </a:extLst>
          </p:cNvPr>
          <p:cNvSpPr/>
          <p:nvPr/>
        </p:nvSpPr>
        <p:spPr>
          <a:xfrm>
            <a:off x="13230022" y="4085173"/>
            <a:ext cx="4443152" cy="2437280"/>
          </a:xfrm>
          <a:prstGeom prst="wedgeEllipseCallout">
            <a:avLst>
              <a:gd name="adj1" fmla="val -7952"/>
              <a:gd name="adj2" fmla="val 62594"/>
            </a:avLst>
          </a:prstGeom>
          <a:solidFill>
            <a:srgbClr val="D95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Speech Bubble: Oval 26">
            <a:extLst>
              <a:ext uri="{FF2B5EF4-FFF2-40B4-BE49-F238E27FC236}">
                <a16:creationId xmlns:a16="http://schemas.microsoft.com/office/drawing/2014/main" id="{5A6894CB-12FA-C310-678E-A6F237147765}"/>
              </a:ext>
            </a:extLst>
          </p:cNvPr>
          <p:cNvSpPr/>
          <p:nvPr/>
        </p:nvSpPr>
        <p:spPr>
          <a:xfrm>
            <a:off x="8559162" y="3518221"/>
            <a:ext cx="4443152" cy="2437280"/>
          </a:xfrm>
          <a:prstGeom prst="wedgeEllipseCallout">
            <a:avLst>
              <a:gd name="adj1" fmla="val -7952"/>
              <a:gd name="adj2" fmla="val 70318"/>
            </a:avLst>
          </a:prstGeom>
          <a:solidFill>
            <a:srgbClr val="D95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94870F-8B3B-1CA7-6A8B-E4B59AC936BE}"/>
              </a:ext>
            </a:extLst>
          </p:cNvPr>
          <p:cNvSpPr txBox="1"/>
          <p:nvPr/>
        </p:nvSpPr>
        <p:spPr>
          <a:xfrm>
            <a:off x="9103468" y="3782469"/>
            <a:ext cx="3200401" cy="185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7100"/>
              </a:lnSpc>
            </a:pPr>
            <a:r>
              <a:rPr lang="ar-EG" sz="3600" dirty="0">
                <a:solidFill>
                  <a:schemeClr val="bg1"/>
                </a:solidFill>
                <a:latin typeface="DG 3asomy" panose="00000800000000000000" pitchFamily="2" charset="-78"/>
                <a:cs typeface="DG 3asomy" panose="00000800000000000000" pitchFamily="2" charset="-78"/>
              </a:rPr>
              <a:t>هذا إنجاز رائع!</a:t>
            </a:r>
            <a:endParaRPr lang="en-US" sz="3600" dirty="0">
              <a:solidFill>
                <a:schemeClr val="bg1"/>
              </a:solidFill>
              <a:latin typeface="DG 3asomy" panose="00000800000000000000" pitchFamily="2" charset="-78"/>
              <a:cs typeface="DG 3asomy" panose="00000800000000000000" pitchFamily="2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11B1C6-78B8-6563-7F37-76E66CDB7139}"/>
              </a:ext>
            </a:extLst>
          </p:cNvPr>
          <p:cNvSpPr txBox="1"/>
          <p:nvPr/>
        </p:nvSpPr>
        <p:spPr>
          <a:xfrm>
            <a:off x="13851398" y="4446068"/>
            <a:ext cx="3200401" cy="185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7100"/>
              </a:lnSpc>
            </a:pPr>
            <a:r>
              <a:rPr lang="ar-EG" sz="3600" dirty="0">
                <a:solidFill>
                  <a:schemeClr val="bg1"/>
                </a:solidFill>
                <a:latin typeface="DG 3asomy" panose="00000800000000000000" pitchFamily="2" charset="-78"/>
                <a:cs typeface="DG 3asomy" panose="00000800000000000000" pitchFamily="2" charset="-78"/>
              </a:rPr>
              <a:t>أنا أتحدث العربية!</a:t>
            </a:r>
            <a:endParaRPr lang="en-US" sz="3600" dirty="0">
              <a:solidFill>
                <a:schemeClr val="bg1"/>
              </a:solidFill>
              <a:latin typeface="DG 3asomy" panose="00000800000000000000" pitchFamily="2" charset="-78"/>
              <a:cs typeface="DG 3asomy" panose="000008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547708-DA96-972D-9FD2-F9F77950B2D4}"/>
              </a:ext>
            </a:extLst>
          </p:cNvPr>
          <p:cNvSpPr txBox="1"/>
          <p:nvPr/>
        </p:nvSpPr>
        <p:spPr>
          <a:xfrm>
            <a:off x="10363201" y="383629"/>
            <a:ext cx="714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ZE Stone Informal Std Medium" panose="02000603060000020004" pitchFamily="2" charset="0"/>
              </a:rPr>
              <a:t>Once Full!</a:t>
            </a:r>
          </a:p>
        </p:txBody>
      </p:sp>
    </p:spTree>
    <p:extLst>
      <p:ext uri="{BB962C8B-B14F-4D97-AF65-F5344CB8AC3E}">
        <p14:creationId xmlns:p14="http://schemas.microsoft.com/office/powerpoint/2010/main" val="3942731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37046E3-52C1-82B0-0760-877E67527E37}"/>
              </a:ext>
            </a:extLst>
          </p:cNvPr>
          <p:cNvSpPr/>
          <p:nvPr/>
        </p:nvSpPr>
        <p:spPr>
          <a:xfrm>
            <a:off x="-1" y="-26376"/>
            <a:ext cx="18000663" cy="18000663"/>
          </a:xfrm>
          <a:custGeom>
            <a:avLst/>
            <a:gdLst>
              <a:gd name="connsiteX0" fmla="*/ 0 w 18000665"/>
              <a:gd name="connsiteY0" fmla="*/ 0 h 18000665"/>
              <a:gd name="connsiteX1" fmla="*/ 11358134 w 18000665"/>
              <a:gd name="connsiteY1" fmla="*/ 0 h 18000665"/>
              <a:gd name="connsiteX2" fmla="*/ 11283046 w 18000665"/>
              <a:gd name="connsiteY2" fmla="*/ 53396 h 18000665"/>
              <a:gd name="connsiteX3" fmla="*/ 8184309 w 18000665"/>
              <a:gd name="connsiteY3" fmla="*/ 6235189 h 18000665"/>
              <a:gd name="connsiteX4" fmla="*/ 15898673 w 18000665"/>
              <a:gd name="connsiteY4" fmla="*/ 13949553 h 18000665"/>
              <a:gd name="connsiteX5" fmla="*/ 17826613 w 18000665"/>
              <a:gd name="connsiteY5" fmla="*/ 13706684 h 18000665"/>
              <a:gd name="connsiteX6" fmla="*/ 18000665 w 18000665"/>
              <a:gd name="connsiteY6" fmla="*/ 13657259 h 18000665"/>
              <a:gd name="connsiteX7" fmla="*/ 18000665 w 18000665"/>
              <a:gd name="connsiteY7" fmla="*/ 18000665 h 18000665"/>
              <a:gd name="connsiteX8" fmla="*/ 0 w 18000665"/>
              <a:gd name="connsiteY8" fmla="*/ 18000665 h 18000665"/>
              <a:gd name="connsiteX9" fmla="*/ 0 w 18000665"/>
              <a:gd name="connsiteY9" fmla="*/ 0 h 1800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00665" h="18000665">
                <a:moveTo>
                  <a:pt x="0" y="0"/>
                </a:moveTo>
                <a:lnTo>
                  <a:pt x="11358134" y="0"/>
                </a:lnTo>
                <a:lnTo>
                  <a:pt x="11283046" y="53396"/>
                </a:lnTo>
                <a:cubicBezTo>
                  <a:pt x="9401922" y="1460203"/>
                  <a:pt x="8184309" y="3705502"/>
                  <a:pt x="8184309" y="6235189"/>
                </a:cubicBezTo>
                <a:cubicBezTo>
                  <a:pt x="8184309" y="10495715"/>
                  <a:pt x="11638147" y="13949553"/>
                  <a:pt x="15898673" y="13949553"/>
                </a:cubicBezTo>
                <a:cubicBezTo>
                  <a:pt x="16564380" y="13949553"/>
                  <a:pt x="17210393" y="13865231"/>
                  <a:pt x="17826613" y="13706684"/>
                </a:cubicBezTo>
                <a:lnTo>
                  <a:pt x="18000665" y="13657259"/>
                </a:lnTo>
                <a:lnTo>
                  <a:pt x="18000665" y="18000665"/>
                </a:lnTo>
                <a:lnTo>
                  <a:pt x="0" y="18000665"/>
                </a:lnTo>
                <a:lnTo>
                  <a:pt x="0" y="0"/>
                </a:lnTo>
                <a:close/>
              </a:path>
            </a:pathLst>
          </a:custGeom>
          <a:solidFill>
            <a:srgbClr val="56AE8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081E202-5823-CFD5-0B99-1B1ABE5D1D0A}"/>
              </a:ext>
            </a:extLst>
          </p:cNvPr>
          <p:cNvSpPr/>
          <p:nvPr/>
        </p:nvSpPr>
        <p:spPr>
          <a:xfrm>
            <a:off x="8177315" y="-1748934"/>
            <a:ext cx="15894424" cy="158944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dirty="0"/>
              <a:t> ئ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4F2A7D-E7F5-5E95-744C-12C3A13E2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387854" y="6629399"/>
            <a:ext cx="11109672" cy="1109882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82D0875-576F-D8BC-ECBE-E76E7C61C260}"/>
              </a:ext>
            </a:extLst>
          </p:cNvPr>
          <p:cNvSpPr/>
          <p:nvPr/>
        </p:nvSpPr>
        <p:spPr>
          <a:xfrm rot="921446">
            <a:off x="-121425" y="15733057"/>
            <a:ext cx="18245098" cy="6858000"/>
          </a:xfrm>
          <a:prstGeom prst="roundRect">
            <a:avLst>
              <a:gd name="adj" fmla="val 4179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9E105E4-0FF3-BE3F-9B90-B4E55B8EB593}"/>
              </a:ext>
            </a:extLst>
          </p:cNvPr>
          <p:cNvSpPr/>
          <p:nvPr/>
        </p:nvSpPr>
        <p:spPr>
          <a:xfrm>
            <a:off x="10676965" y="13635317"/>
            <a:ext cx="7323698" cy="4625788"/>
          </a:xfrm>
          <a:prstGeom prst="triangle">
            <a:avLst>
              <a:gd name="adj" fmla="val 100000"/>
            </a:avLst>
          </a:prstGeom>
          <a:solidFill>
            <a:srgbClr val="56AE8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78B5C9-DA41-3D59-B67A-627298E4E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266" y="15457145"/>
            <a:ext cx="2326571" cy="2326571"/>
          </a:xfrm>
          <a:prstGeom prst="ellipse">
            <a:avLst/>
          </a:prstGeom>
          <a:solidFill>
            <a:srgbClr val="78BEA0"/>
          </a:solidFill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5E08736-E891-28EF-F1A3-E05AA22A18BF}"/>
              </a:ext>
            </a:extLst>
          </p:cNvPr>
          <p:cNvGrpSpPr/>
          <p:nvPr/>
        </p:nvGrpSpPr>
        <p:grpSpPr>
          <a:xfrm>
            <a:off x="3838945" y="16185872"/>
            <a:ext cx="7469825" cy="830997"/>
            <a:chOff x="628222" y="15666568"/>
            <a:chExt cx="7469825" cy="83099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F2C614-32C4-3935-4A4A-708EB5ABA9F3}"/>
                </a:ext>
              </a:extLst>
            </p:cNvPr>
            <p:cNvSpPr txBox="1"/>
            <p:nvPr/>
          </p:nvSpPr>
          <p:spPr>
            <a:xfrm>
              <a:off x="1352624" y="15666568"/>
              <a:ext cx="67454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800" dirty="0">
                  <a:latin typeface="AZE Stone Informal Std Medium" panose="02000603060000020004" pitchFamily="2" charset="0"/>
                </a:rPr>
                <a:t>+2</a:t>
              </a: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ZE Stone Informal Std Medium" panose="02000603060000020004" pitchFamily="2" charset="0"/>
                  <a:ea typeface="+mn-ea"/>
                  <a:cs typeface="+mn-cs"/>
                </a:rPr>
                <a:t>01095661266 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72D1A50-2D4C-EDEE-2664-DD810148F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rgbClr val="176B85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22" y="15794067"/>
              <a:ext cx="576000" cy="5760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5AD1D9C-DC1A-CEF1-CD0A-55517C4AA4AF}"/>
              </a:ext>
            </a:extLst>
          </p:cNvPr>
          <p:cNvGrpSpPr/>
          <p:nvPr/>
        </p:nvGrpSpPr>
        <p:grpSpPr>
          <a:xfrm>
            <a:off x="3785157" y="16914991"/>
            <a:ext cx="8009903" cy="830997"/>
            <a:chOff x="556222" y="16828761"/>
            <a:chExt cx="8009903" cy="83099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191A63-663F-5755-6BFE-12BCCDC7D8D1}"/>
                </a:ext>
              </a:extLst>
            </p:cNvPr>
            <p:cNvSpPr txBox="1"/>
            <p:nvPr/>
          </p:nvSpPr>
          <p:spPr>
            <a:xfrm>
              <a:off x="1386830" y="16828761"/>
              <a:ext cx="71792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ZE Stone Informal Std Medium" panose="02000603060000020004" pitchFamily="2" charset="0"/>
                  <a:ea typeface="+mn-ea"/>
                  <a:cs typeface="+mn-cs"/>
                </a:rPr>
                <a:t>www.</a:t>
              </a:r>
              <a:r>
                <a:rPr lang="en-US" sz="4800" dirty="0">
                  <a:latin typeface="AZE Stone Informal Std Medium" panose="02000603060000020004" pitchFamily="2" charset="0"/>
                </a:rPr>
                <a:t>nilecenter.org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ZE Stone Informal Std Medium" panose="02000603060000020004" pitchFamily="2" charset="0"/>
                <a:ea typeface="+mn-ea"/>
                <a:cs typeface="+mn-cs"/>
              </a:endParaRPr>
            </a:p>
          </p:txBody>
        </p:sp>
        <p:pic>
          <p:nvPicPr>
            <p:cNvPr id="19" name="Graphic 18" descr="Internet">
              <a:extLst>
                <a:ext uri="{FF2B5EF4-FFF2-40B4-BE49-F238E27FC236}">
                  <a16:creationId xmlns:a16="http://schemas.microsoft.com/office/drawing/2014/main" id="{05C43EFD-9681-A945-3E33-A7083B7BD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56222" y="16884259"/>
              <a:ext cx="720000" cy="7200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1A402A2-666D-E920-0C3B-EE5BB073AB04}"/>
              </a:ext>
            </a:extLst>
          </p:cNvPr>
          <p:cNvGrpSpPr/>
          <p:nvPr/>
        </p:nvGrpSpPr>
        <p:grpSpPr>
          <a:xfrm>
            <a:off x="779217" y="12197088"/>
            <a:ext cx="6582792" cy="1015663"/>
            <a:chOff x="10489728" y="14450357"/>
            <a:chExt cx="6582792" cy="1015663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23BCA247-2B11-F9C5-49B4-4507D6501866}"/>
                </a:ext>
              </a:extLst>
            </p:cNvPr>
            <p:cNvSpPr/>
            <p:nvPr/>
          </p:nvSpPr>
          <p:spPr>
            <a:xfrm>
              <a:off x="11030943" y="14450357"/>
              <a:ext cx="5426939" cy="1015663"/>
            </a:xfrm>
            <a:prstGeom prst="roundRect">
              <a:avLst>
                <a:gd name="adj" fmla="val 4219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beIN Normal " panose="02000000000000000000" pitchFamily="2" charset="-78"/>
                <a:cs typeface="beIN Normal " panose="02000000000000000000" pitchFamily="2" charset="-78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7843066-B350-4E34-506A-2CF04FECA9B1}"/>
                </a:ext>
              </a:extLst>
            </p:cNvPr>
            <p:cNvSpPr txBox="1"/>
            <p:nvPr/>
          </p:nvSpPr>
          <p:spPr>
            <a:xfrm>
              <a:off x="10489728" y="14513906"/>
              <a:ext cx="65827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rgbClr val="78BEA0"/>
                  </a:solidFill>
                  <a:latin typeface="AZE Stone Informal Std Medium" panose="02000603060000020004" pitchFamily="2" charset="0"/>
                  <a:cs typeface="beIN Normal " panose="02000000000000000000" pitchFamily="2" charset="-78"/>
                </a:rPr>
                <a:t>Register Now!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A6C0BB1B-CD14-BA07-16D3-6630886C1500}"/>
              </a:ext>
            </a:extLst>
          </p:cNvPr>
          <p:cNvSpPr txBox="1"/>
          <p:nvPr/>
        </p:nvSpPr>
        <p:spPr>
          <a:xfrm>
            <a:off x="-8210315" y="3042413"/>
            <a:ext cx="576102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latin typeface="AZE Stone Informal Std Medium" panose="02000603060000020004" pitchFamily="2" charset="0"/>
                <a:cs typeface="beIN Normal " panose="02000000000000000000" pitchFamily="2" charset="-78"/>
              </a:rPr>
              <a:t>Mon – Thu</a:t>
            </a:r>
          </a:p>
          <a:p>
            <a:pPr algn="ctr"/>
            <a:r>
              <a:rPr lang="en-US" sz="6600" dirty="0">
                <a:latin typeface="AZE Stone Informal Std Medium" panose="02000603060000020004" pitchFamily="2" charset="0"/>
                <a:cs typeface="beIN Normal " panose="02000000000000000000" pitchFamily="2" charset="-78"/>
              </a:rPr>
              <a:t>9:00 – 10:00</a:t>
            </a:r>
            <a:endParaRPr lang="ar-EG" sz="6600" dirty="0">
              <a:latin typeface="AZE Stone Informal Std Medium" panose="02000603060000020004" pitchFamily="2" charset="0"/>
              <a:cs typeface="beIN Normal " panose="020000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B2297D-7A9E-9DA7-91AE-32FA5F6E7BAA}"/>
              </a:ext>
            </a:extLst>
          </p:cNvPr>
          <p:cNvSpPr txBox="1"/>
          <p:nvPr/>
        </p:nvSpPr>
        <p:spPr>
          <a:xfrm>
            <a:off x="140631" y="975882"/>
            <a:ext cx="806478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500" dirty="0">
                <a:solidFill>
                  <a:schemeClr val="bg1"/>
                </a:solidFill>
                <a:latin typeface="Cinzel" panose="00000500000000000000" pitchFamily="2" charset="0"/>
                <a:cs typeface="beIN Normal " panose="02000000000000000000" pitchFamily="2" charset="-78"/>
              </a:rPr>
              <a:t>ARABIC</a:t>
            </a:r>
            <a:endParaRPr lang="en-US" sz="14500" dirty="0">
              <a:solidFill>
                <a:schemeClr val="bg1"/>
              </a:solidFill>
              <a:latin typeface="Cinzel" panose="00000500000000000000" pitchFamily="2" charset="0"/>
              <a:cs typeface="beIN Normal " panose="02000000000000000000" pitchFamily="2" charset="-78"/>
            </a:endParaRPr>
          </a:p>
          <a:p>
            <a:pPr algn="ctr"/>
            <a:r>
              <a:rPr lang="en-US" sz="11300" dirty="0">
                <a:solidFill>
                  <a:schemeClr val="bg1"/>
                </a:solidFill>
                <a:latin typeface="Cinzel" panose="00000500000000000000" pitchFamily="2" charset="0"/>
                <a:cs typeface="beIN Normal " panose="02000000000000000000" pitchFamily="2" charset="-78"/>
              </a:rPr>
              <a:t>SPEAKING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5384D7-CF35-1000-E60F-31087F075893}"/>
              </a:ext>
            </a:extLst>
          </p:cNvPr>
          <p:cNvSpPr txBox="1"/>
          <p:nvPr/>
        </p:nvSpPr>
        <p:spPr>
          <a:xfrm>
            <a:off x="245128" y="5239609"/>
            <a:ext cx="8064781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100" dirty="0">
                <a:solidFill>
                  <a:schemeClr val="bg1"/>
                </a:solidFill>
                <a:latin typeface="Infinite Stroke" pitchFamily="50" charset="0"/>
                <a:cs typeface="beIN Normal " panose="02000000000000000000" pitchFamily="2" charset="-78"/>
              </a:rPr>
              <a:t>Boys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441518-AC81-47C5-D381-510D7310646F}"/>
              </a:ext>
            </a:extLst>
          </p:cNvPr>
          <p:cNvSpPr txBox="1"/>
          <p:nvPr/>
        </p:nvSpPr>
        <p:spPr>
          <a:xfrm>
            <a:off x="1000813" y="7705350"/>
            <a:ext cx="61395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6 Levels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40 Hours</a:t>
            </a:r>
            <a:endParaRPr lang="en-US" sz="2400" dirty="0">
              <a:solidFill>
                <a:schemeClr val="bg1"/>
              </a:solidFill>
              <a:latin typeface="AZE Stone Informal Std Medium" panose="02000603060000020004" pitchFamily="2" charset="0"/>
              <a:cs typeface="beIN Normal " panose="02000000000000000000" pitchFamily="2" charset="-78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Sun-Thu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1500 EGP</a:t>
            </a:r>
          </a:p>
        </p:txBody>
      </p:sp>
      <p:sp>
        <p:nvSpPr>
          <p:cNvPr id="26" name="Speech Bubble: Oval 25">
            <a:extLst>
              <a:ext uri="{FF2B5EF4-FFF2-40B4-BE49-F238E27FC236}">
                <a16:creationId xmlns:a16="http://schemas.microsoft.com/office/drawing/2014/main" id="{60B6E6A2-AB48-BD63-E351-2C1FCCE04590}"/>
              </a:ext>
            </a:extLst>
          </p:cNvPr>
          <p:cNvSpPr/>
          <p:nvPr/>
        </p:nvSpPr>
        <p:spPr>
          <a:xfrm>
            <a:off x="13230022" y="4085173"/>
            <a:ext cx="4443152" cy="2437280"/>
          </a:xfrm>
          <a:prstGeom prst="wedgeEllipseCallout">
            <a:avLst>
              <a:gd name="adj1" fmla="val -7952"/>
              <a:gd name="adj2" fmla="val 62594"/>
            </a:avLst>
          </a:prstGeom>
          <a:solidFill>
            <a:srgbClr val="78B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Speech Bubble: Oval 26">
            <a:extLst>
              <a:ext uri="{FF2B5EF4-FFF2-40B4-BE49-F238E27FC236}">
                <a16:creationId xmlns:a16="http://schemas.microsoft.com/office/drawing/2014/main" id="{5A6894CB-12FA-C310-678E-A6F237147765}"/>
              </a:ext>
            </a:extLst>
          </p:cNvPr>
          <p:cNvSpPr/>
          <p:nvPr/>
        </p:nvSpPr>
        <p:spPr>
          <a:xfrm>
            <a:off x="8559162" y="3518221"/>
            <a:ext cx="4443152" cy="2437280"/>
          </a:xfrm>
          <a:prstGeom prst="wedgeEllipseCallout">
            <a:avLst>
              <a:gd name="adj1" fmla="val -7952"/>
              <a:gd name="adj2" fmla="val 70318"/>
            </a:avLst>
          </a:prstGeom>
          <a:solidFill>
            <a:srgbClr val="78B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94870F-8B3B-1CA7-6A8B-E4B59AC936BE}"/>
              </a:ext>
            </a:extLst>
          </p:cNvPr>
          <p:cNvSpPr txBox="1"/>
          <p:nvPr/>
        </p:nvSpPr>
        <p:spPr>
          <a:xfrm>
            <a:off x="9103468" y="3782469"/>
            <a:ext cx="3200401" cy="185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7100"/>
              </a:lnSpc>
            </a:pPr>
            <a:r>
              <a:rPr lang="ar-EG" sz="3600" dirty="0">
                <a:solidFill>
                  <a:schemeClr val="bg1"/>
                </a:solidFill>
                <a:latin typeface="DG 3asomy" panose="00000800000000000000" pitchFamily="2" charset="-78"/>
                <a:cs typeface="DG 3asomy" panose="00000800000000000000" pitchFamily="2" charset="-78"/>
              </a:rPr>
              <a:t>هذا إنجاز رائع!</a:t>
            </a:r>
            <a:endParaRPr lang="en-US" sz="3600" dirty="0">
              <a:solidFill>
                <a:schemeClr val="bg1"/>
              </a:solidFill>
              <a:latin typeface="DG 3asomy" panose="00000800000000000000" pitchFamily="2" charset="-78"/>
              <a:cs typeface="DG 3asomy" panose="00000800000000000000" pitchFamily="2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11B1C6-78B8-6563-7F37-76E66CDB7139}"/>
              </a:ext>
            </a:extLst>
          </p:cNvPr>
          <p:cNvSpPr txBox="1"/>
          <p:nvPr/>
        </p:nvSpPr>
        <p:spPr>
          <a:xfrm>
            <a:off x="13851398" y="4446068"/>
            <a:ext cx="3200401" cy="185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7100"/>
              </a:lnSpc>
            </a:pPr>
            <a:r>
              <a:rPr lang="ar-EG" sz="3600" dirty="0">
                <a:solidFill>
                  <a:schemeClr val="bg1"/>
                </a:solidFill>
                <a:latin typeface="DG 3asomy" panose="00000800000000000000" pitchFamily="2" charset="-78"/>
                <a:cs typeface="DG 3asomy" panose="00000800000000000000" pitchFamily="2" charset="-78"/>
              </a:rPr>
              <a:t>أنا أتحدث العربية!</a:t>
            </a:r>
            <a:endParaRPr lang="en-US" sz="3600" dirty="0">
              <a:solidFill>
                <a:schemeClr val="bg1"/>
              </a:solidFill>
              <a:latin typeface="DG 3asomy" panose="00000800000000000000" pitchFamily="2" charset="-78"/>
              <a:cs typeface="DG 3asomy" panose="000008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6375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37046E3-52C1-82B0-0760-877E67527E37}"/>
              </a:ext>
            </a:extLst>
          </p:cNvPr>
          <p:cNvSpPr/>
          <p:nvPr/>
        </p:nvSpPr>
        <p:spPr>
          <a:xfrm>
            <a:off x="-1" y="-26376"/>
            <a:ext cx="18000663" cy="18000663"/>
          </a:xfrm>
          <a:custGeom>
            <a:avLst/>
            <a:gdLst>
              <a:gd name="connsiteX0" fmla="*/ 0 w 18000665"/>
              <a:gd name="connsiteY0" fmla="*/ 0 h 18000665"/>
              <a:gd name="connsiteX1" fmla="*/ 11358134 w 18000665"/>
              <a:gd name="connsiteY1" fmla="*/ 0 h 18000665"/>
              <a:gd name="connsiteX2" fmla="*/ 11283046 w 18000665"/>
              <a:gd name="connsiteY2" fmla="*/ 53396 h 18000665"/>
              <a:gd name="connsiteX3" fmla="*/ 8184309 w 18000665"/>
              <a:gd name="connsiteY3" fmla="*/ 6235189 h 18000665"/>
              <a:gd name="connsiteX4" fmla="*/ 15898673 w 18000665"/>
              <a:gd name="connsiteY4" fmla="*/ 13949553 h 18000665"/>
              <a:gd name="connsiteX5" fmla="*/ 17826613 w 18000665"/>
              <a:gd name="connsiteY5" fmla="*/ 13706684 h 18000665"/>
              <a:gd name="connsiteX6" fmla="*/ 18000665 w 18000665"/>
              <a:gd name="connsiteY6" fmla="*/ 13657259 h 18000665"/>
              <a:gd name="connsiteX7" fmla="*/ 18000665 w 18000665"/>
              <a:gd name="connsiteY7" fmla="*/ 18000665 h 18000665"/>
              <a:gd name="connsiteX8" fmla="*/ 0 w 18000665"/>
              <a:gd name="connsiteY8" fmla="*/ 18000665 h 18000665"/>
              <a:gd name="connsiteX9" fmla="*/ 0 w 18000665"/>
              <a:gd name="connsiteY9" fmla="*/ 0 h 1800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00665" h="18000665">
                <a:moveTo>
                  <a:pt x="0" y="0"/>
                </a:moveTo>
                <a:lnTo>
                  <a:pt x="11358134" y="0"/>
                </a:lnTo>
                <a:lnTo>
                  <a:pt x="11283046" y="53396"/>
                </a:lnTo>
                <a:cubicBezTo>
                  <a:pt x="9401922" y="1460203"/>
                  <a:pt x="8184309" y="3705502"/>
                  <a:pt x="8184309" y="6235189"/>
                </a:cubicBezTo>
                <a:cubicBezTo>
                  <a:pt x="8184309" y="10495715"/>
                  <a:pt x="11638147" y="13949553"/>
                  <a:pt x="15898673" y="13949553"/>
                </a:cubicBezTo>
                <a:cubicBezTo>
                  <a:pt x="16564380" y="13949553"/>
                  <a:pt x="17210393" y="13865231"/>
                  <a:pt x="17826613" y="13706684"/>
                </a:cubicBezTo>
                <a:lnTo>
                  <a:pt x="18000665" y="13657259"/>
                </a:lnTo>
                <a:lnTo>
                  <a:pt x="18000665" y="18000665"/>
                </a:lnTo>
                <a:lnTo>
                  <a:pt x="0" y="18000665"/>
                </a:lnTo>
                <a:lnTo>
                  <a:pt x="0" y="0"/>
                </a:lnTo>
                <a:close/>
              </a:path>
            </a:pathLst>
          </a:custGeom>
          <a:solidFill>
            <a:srgbClr val="56AE8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081E202-5823-CFD5-0B99-1B1ABE5D1D0A}"/>
              </a:ext>
            </a:extLst>
          </p:cNvPr>
          <p:cNvSpPr/>
          <p:nvPr/>
        </p:nvSpPr>
        <p:spPr>
          <a:xfrm>
            <a:off x="8177315" y="-1748934"/>
            <a:ext cx="15894424" cy="158944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dirty="0"/>
              <a:t> ئ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4F2A7D-E7F5-5E95-744C-12C3A13E2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387854" y="6629399"/>
            <a:ext cx="11109672" cy="1109882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82D0875-576F-D8BC-ECBE-E76E7C61C260}"/>
              </a:ext>
            </a:extLst>
          </p:cNvPr>
          <p:cNvSpPr/>
          <p:nvPr/>
        </p:nvSpPr>
        <p:spPr>
          <a:xfrm rot="921446">
            <a:off x="-121425" y="15733057"/>
            <a:ext cx="18245098" cy="6858000"/>
          </a:xfrm>
          <a:prstGeom prst="roundRect">
            <a:avLst>
              <a:gd name="adj" fmla="val 4179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9E105E4-0FF3-BE3F-9B90-B4E55B8EB593}"/>
              </a:ext>
            </a:extLst>
          </p:cNvPr>
          <p:cNvSpPr/>
          <p:nvPr/>
        </p:nvSpPr>
        <p:spPr>
          <a:xfrm>
            <a:off x="10676965" y="13635317"/>
            <a:ext cx="7323698" cy="4625788"/>
          </a:xfrm>
          <a:prstGeom prst="triangle">
            <a:avLst>
              <a:gd name="adj" fmla="val 100000"/>
            </a:avLst>
          </a:prstGeom>
          <a:solidFill>
            <a:srgbClr val="56AE8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78B5C9-DA41-3D59-B67A-627298E4E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266" y="15457145"/>
            <a:ext cx="2326571" cy="2326571"/>
          </a:xfrm>
          <a:prstGeom prst="ellipse">
            <a:avLst/>
          </a:prstGeom>
          <a:solidFill>
            <a:srgbClr val="78BEA0"/>
          </a:solidFill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5E08736-E891-28EF-F1A3-E05AA22A18BF}"/>
              </a:ext>
            </a:extLst>
          </p:cNvPr>
          <p:cNvGrpSpPr/>
          <p:nvPr/>
        </p:nvGrpSpPr>
        <p:grpSpPr>
          <a:xfrm>
            <a:off x="3838945" y="16185872"/>
            <a:ext cx="7469825" cy="830997"/>
            <a:chOff x="628222" y="15666568"/>
            <a:chExt cx="7469825" cy="83099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F2C614-32C4-3935-4A4A-708EB5ABA9F3}"/>
                </a:ext>
              </a:extLst>
            </p:cNvPr>
            <p:cNvSpPr txBox="1"/>
            <p:nvPr/>
          </p:nvSpPr>
          <p:spPr>
            <a:xfrm>
              <a:off x="1352624" y="15666568"/>
              <a:ext cx="67454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800" dirty="0">
                  <a:latin typeface="AZE Stone Informal Std Medium" panose="02000603060000020004" pitchFamily="2" charset="0"/>
                </a:rPr>
                <a:t>+2</a:t>
              </a: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ZE Stone Informal Std Medium" panose="02000603060000020004" pitchFamily="2" charset="0"/>
                  <a:ea typeface="+mn-ea"/>
                  <a:cs typeface="+mn-cs"/>
                </a:rPr>
                <a:t>01095661266 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72D1A50-2D4C-EDEE-2664-DD810148F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rgbClr val="176B85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22" y="15794067"/>
              <a:ext cx="576000" cy="5760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5AD1D9C-DC1A-CEF1-CD0A-55517C4AA4AF}"/>
              </a:ext>
            </a:extLst>
          </p:cNvPr>
          <p:cNvGrpSpPr/>
          <p:nvPr/>
        </p:nvGrpSpPr>
        <p:grpSpPr>
          <a:xfrm>
            <a:off x="3785157" y="16914991"/>
            <a:ext cx="8009903" cy="830997"/>
            <a:chOff x="556222" y="16828761"/>
            <a:chExt cx="8009903" cy="83099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191A63-663F-5755-6BFE-12BCCDC7D8D1}"/>
                </a:ext>
              </a:extLst>
            </p:cNvPr>
            <p:cNvSpPr txBox="1"/>
            <p:nvPr/>
          </p:nvSpPr>
          <p:spPr>
            <a:xfrm>
              <a:off x="1386830" y="16828761"/>
              <a:ext cx="71792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ZE Stone Informal Std Medium" panose="02000603060000020004" pitchFamily="2" charset="0"/>
                  <a:ea typeface="+mn-ea"/>
                  <a:cs typeface="+mn-cs"/>
                </a:rPr>
                <a:t>www.</a:t>
              </a:r>
              <a:r>
                <a:rPr lang="en-US" sz="4800" dirty="0">
                  <a:latin typeface="AZE Stone Informal Std Medium" panose="02000603060000020004" pitchFamily="2" charset="0"/>
                </a:rPr>
                <a:t>nilecenter.org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ZE Stone Informal Std Medium" panose="02000603060000020004" pitchFamily="2" charset="0"/>
                <a:ea typeface="+mn-ea"/>
                <a:cs typeface="+mn-cs"/>
              </a:endParaRPr>
            </a:p>
          </p:txBody>
        </p:sp>
        <p:pic>
          <p:nvPicPr>
            <p:cNvPr id="19" name="Graphic 18" descr="Internet">
              <a:extLst>
                <a:ext uri="{FF2B5EF4-FFF2-40B4-BE49-F238E27FC236}">
                  <a16:creationId xmlns:a16="http://schemas.microsoft.com/office/drawing/2014/main" id="{05C43EFD-9681-A945-3E33-A7083B7BD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56222" y="16884259"/>
              <a:ext cx="720000" cy="7200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1A402A2-666D-E920-0C3B-EE5BB073AB04}"/>
              </a:ext>
            </a:extLst>
          </p:cNvPr>
          <p:cNvGrpSpPr/>
          <p:nvPr/>
        </p:nvGrpSpPr>
        <p:grpSpPr>
          <a:xfrm>
            <a:off x="779217" y="12197088"/>
            <a:ext cx="6582792" cy="1015663"/>
            <a:chOff x="10489728" y="14450357"/>
            <a:chExt cx="6582792" cy="1015663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23BCA247-2B11-F9C5-49B4-4507D6501866}"/>
                </a:ext>
              </a:extLst>
            </p:cNvPr>
            <p:cNvSpPr/>
            <p:nvPr/>
          </p:nvSpPr>
          <p:spPr>
            <a:xfrm>
              <a:off x="11030943" y="14450357"/>
              <a:ext cx="5426939" cy="1015663"/>
            </a:xfrm>
            <a:prstGeom prst="roundRect">
              <a:avLst>
                <a:gd name="adj" fmla="val 4219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beIN Normal " panose="02000000000000000000" pitchFamily="2" charset="-78"/>
                <a:cs typeface="beIN Normal " panose="02000000000000000000" pitchFamily="2" charset="-78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7843066-B350-4E34-506A-2CF04FECA9B1}"/>
                </a:ext>
              </a:extLst>
            </p:cNvPr>
            <p:cNvSpPr txBox="1"/>
            <p:nvPr/>
          </p:nvSpPr>
          <p:spPr>
            <a:xfrm>
              <a:off x="10489728" y="14564706"/>
              <a:ext cx="65827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rgbClr val="78BEA0"/>
                  </a:solidFill>
                  <a:latin typeface="AZE Stone Informal Std Medium" panose="02000603060000020004" pitchFamily="2" charset="0"/>
                  <a:cs typeface="beIN Normal " panose="02000000000000000000" pitchFamily="2" charset="-78"/>
                </a:rPr>
                <a:t>Register Now!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A6C0BB1B-CD14-BA07-16D3-6630886C1500}"/>
              </a:ext>
            </a:extLst>
          </p:cNvPr>
          <p:cNvSpPr txBox="1"/>
          <p:nvPr/>
        </p:nvSpPr>
        <p:spPr>
          <a:xfrm>
            <a:off x="-8210315" y="3042413"/>
            <a:ext cx="576102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latin typeface="AZE Stone Informal Std Medium" panose="02000603060000020004" pitchFamily="2" charset="0"/>
                <a:cs typeface="beIN Normal " panose="02000000000000000000" pitchFamily="2" charset="-78"/>
              </a:rPr>
              <a:t>Mon – Thu</a:t>
            </a:r>
          </a:p>
          <a:p>
            <a:pPr algn="ctr"/>
            <a:r>
              <a:rPr lang="en-US" sz="6600" dirty="0">
                <a:latin typeface="AZE Stone Informal Std Medium" panose="02000603060000020004" pitchFamily="2" charset="0"/>
                <a:cs typeface="beIN Normal " panose="02000000000000000000" pitchFamily="2" charset="-78"/>
              </a:rPr>
              <a:t>9:00 – 10:00</a:t>
            </a:r>
            <a:endParaRPr lang="ar-EG" sz="6600" dirty="0">
              <a:latin typeface="AZE Stone Informal Std Medium" panose="02000603060000020004" pitchFamily="2" charset="0"/>
              <a:cs typeface="beIN Normal " panose="020000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B2297D-7A9E-9DA7-91AE-32FA5F6E7BAA}"/>
              </a:ext>
            </a:extLst>
          </p:cNvPr>
          <p:cNvSpPr txBox="1"/>
          <p:nvPr/>
        </p:nvSpPr>
        <p:spPr>
          <a:xfrm>
            <a:off x="118300" y="1725253"/>
            <a:ext cx="8064781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500" dirty="0">
                <a:solidFill>
                  <a:schemeClr val="bg1"/>
                </a:solidFill>
                <a:latin typeface="Cinzel" panose="00000500000000000000" pitchFamily="2" charset="0"/>
                <a:cs typeface="beIN Normal " panose="02000000000000000000" pitchFamily="2" charset="-78"/>
              </a:rPr>
              <a:t>ARABIC</a:t>
            </a:r>
            <a:endParaRPr lang="en-US" sz="14500" dirty="0">
              <a:solidFill>
                <a:schemeClr val="bg1"/>
              </a:solidFill>
              <a:latin typeface="Cinzel" panose="00000500000000000000" pitchFamily="2" charset="0"/>
              <a:cs typeface="beIN Normal " panose="020000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5384D7-CF35-1000-E60F-31087F075893}"/>
              </a:ext>
            </a:extLst>
          </p:cNvPr>
          <p:cNvSpPr txBox="1"/>
          <p:nvPr/>
        </p:nvSpPr>
        <p:spPr>
          <a:xfrm>
            <a:off x="236601" y="3759671"/>
            <a:ext cx="8064781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100" dirty="0">
                <a:solidFill>
                  <a:schemeClr val="bg1"/>
                </a:solidFill>
                <a:latin typeface="Infinite Stroke" pitchFamily="50" charset="0"/>
                <a:cs typeface="beIN Normal " panose="02000000000000000000" pitchFamily="2" charset="-78"/>
              </a:rPr>
              <a:t>Boys</a:t>
            </a:r>
          </a:p>
        </p:txBody>
      </p:sp>
      <p:sp>
        <p:nvSpPr>
          <p:cNvPr id="11" name="Flowchart: Document 10">
            <a:extLst>
              <a:ext uri="{FF2B5EF4-FFF2-40B4-BE49-F238E27FC236}">
                <a16:creationId xmlns:a16="http://schemas.microsoft.com/office/drawing/2014/main" id="{C10E008E-606B-0586-565A-35E960C053A4}"/>
              </a:ext>
            </a:extLst>
          </p:cNvPr>
          <p:cNvSpPr/>
          <p:nvPr/>
        </p:nvSpPr>
        <p:spPr>
          <a:xfrm flipH="1">
            <a:off x="11336300" y="1"/>
            <a:ext cx="5194689" cy="2323714"/>
          </a:xfrm>
          <a:prstGeom prst="flowChartDocument">
            <a:avLst/>
          </a:prstGeom>
          <a:solidFill>
            <a:srgbClr val="78B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961345-A9A7-C6E3-D6BA-105B514FC321}"/>
              </a:ext>
            </a:extLst>
          </p:cNvPr>
          <p:cNvSpPr txBox="1"/>
          <p:nvPr/>
        </p:nvSpPr>
        <p:spPr>
          <a:xfrm>
            <a:off x="-106232" y="6449049"/>
            <a:ext cx="83536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latin typeface="Cinzel" panose="00000500000000000000" pitchFamily="2" charset="0"/>
                <a:cs typeface="beIN Normal " panose="02000000000000000000" pitchFamily="2" charset="-78"/>
              </a:rPr>
              <a:t>SPEAKING</a:t>
            </a:r>
            <a:endParaRPr lang="en-US" sz="6600" dirty="0">
              <a:solidFill>
                <a:schemeClr val="bg1"/>
              </a:solidFill>
              <a:latin typeface="Cinzel" panose="00000500000000000000" pitchFamily="2" charset="0"/>
              <a:cs typeface="beIN Normal 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441518-AC81-47C5-D381-510D7310646F}"/>
              </a:ext>
            </a:extLst>
          </p:cNvPr>
          <p:cNvSpPr txBox="1"/>
          <p:nvPr/>
        </p:nvSpPr>
        <p:spPr>
          <a:xfrm>
            <a:off x="1000813" y="8307405"/>
            <a:ext cx="6139599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SATURDAYS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4 Lessons</a:t>
            </a:r>
          </a:p>
          <a:p>
            <a:pPr algn="ctr"/>
            <a:endParaRPr lang="en-US" dirty="0">
              <a:solidFill>
                <a:schemeClr val="bg1"/>
              </a:solidFill>
              <a:latin typeface="AZE Stone Informal Std Medium" panose="02000603060000020004" pitchFamily="2" charset="0"/>
              <a:cs typeface="beIN Normal " panose="02000000000000000000" pitchFamily="2" charset="-78"/>
            </a:endParaRP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300 EGP</a:t>
            </a:r>
          </a:p>
          <a:p>
            <a:pPr algn="ctr"/>
            <a:endParaRPr lang="ar-EG" sz="3600" dirty="0">
              <a:solidFill>
                <a:schemeClr val="bg1"/>
              </a:solidFill>
              <a:latin typeface="AZE Stone Informal Std Medium" panose="02000603060000020004" pitchFamily="2" charset="0"/>
              <a:cs typeface="beIN Normal " panose="020000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ABBE2C-D20B-7276-EB09-10B6B8736B6E}"/>
              </a:ext>
            </a:extLst>
          </p:cNvPr>
          <p:cNvSpPr txBox="1"/>
          <p:nvPr/>
        </p:nvSpPr>
        <p:spPr>
          <a:xfrm>
            <a:off x="10363201" y="383629"/>
            <a:ext cx="714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ZE Stone Informal Std Medium" panose="02000603060000020004" pitchFamily="2" charset="0"/>
              </a:rPr>
              <a:t>Once Full!</a:t>
            </a:r>
          </a:p>
        </p:txBody>
      </p:sp>
      <p:sp>
        <p:nvSpPr>
          <p:cNvPr id="26" name="Speech Bubble: Oval 25">
            <a:extLst>
              <a:ext uri="{FF2B5EF4-FFF2-40B4-BE49-F238E27FC236}">
                <a16:creationId xmlns:a16="http://schemas.microsoft.com/office/drawing/2014/main" id="{60B6E6A2-AB48-BD63-E351-2C1FCCE04590}"/>
              </a:ext>
            </a:extLst>
          </p:cNvPr>
          <p:cNvSpPr/>
          <p:nvPr/>
        </p:nvSpPr>
        <p:spPr>
          <a:xfrm>
            <a:off x="13230022" y="4085173"/>
            <a:ext cx="4443152" cy="2437280"/>
          </a:xfrm>
          <a:prstGeom prst="wedgeEllipseCallout">
            <a:avLst>
              <a:gd name="adj1" fmla="val -7952"/>
              <a:gd name="adj2" fmla="val 62594"/>
            </a:avLst>
          </a:prstGeom>
          <a:solidFill>
            <a:srgbClr val="78B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Speech Bubble: Oval 26">
            <a:extLst>
              <a:ext uri="{FF2B5EF4-FFF2-40B4-BE49-F238E27FC236}">
                <a16:creationId xmlns:a16="http://schemas.microsoft.com/office/drawing/2014/main" id="{5A6894CB-12FA-C310-678E-A6F237147765}"/>
              </a:ext>
            </a:extLst>
          </p:cNvPr>
          <p:cNvSpPr/>
          <p:nvPr/>
        </p:nvSpPr>
        <p:spPr>
          <a:xfrm>
            <a:off x="8559162" y="3518221"/>
            <a:ext cx="4443152" cy="2437280"/>
          </a:xfrm>
          <a:prstGeom prst="wedgeEllipseCallout">
            <a:avLst>
              <a:gd name="adj1" fmla="val -7952"/>
              <a:gd name="adj2" fmla="val 70318"/>
            </a:avLst>
          </a:prstGeom>
          <a:solidFill>
            <a:srgbClr val="78B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94870F-8B3B-1CA7-6A8B-E4B59AC936BE}"/>
              </a:ext>
            </a:extLst>
          </p:cNvPr>
          <p:cNvSpPr txBox="1"/>
          <p:nvPr/>
        </p:nvSpPr>
        <p:spPr>
          <a:xfrm>
            <a:off x="9103468" y="3782469"/>
            <a:ext cx="3200401" cy="185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7100"/>
              </a:lnSpc>
            </a:pPr>
            <a:r>
              <a:rPr lang="ar-EG" sz="3600" dirty="0">
                <a:solidFill>
                  <a:schemeClr val="bg1"/>
                </a:solidFill>
                <a:latin typeface="DG 3asomy" panose="00000800000000000000" pitchFamily="2" charset="-78"/>
                <a:cs typeface="DG 3asomy" panose="00000800000000000000" pitchFamily="2" charset="-78"/>
              </a:rPr>
              <a:t>هذا إنجاز رائع!</a:t>
            </a:r>
            <a:endParaRPr lang="en-US" sz="3600" dirty="0">
              <a:solidFill>
                <a:schemeClr val="bg1"/>
              </a:solidFill>
              <a:latin typeface="DG 3asomy" panose="00000800000000000000" pitchFamily="2" charset="-78"/>
              <a:cs typeface="DG 3asomy" panose="00000800000000000000" pitchFamily="2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11B1C6-78B8-6563-7F37-76E66CDB7139}"/>
              </a:ext>
            </a:extLst>
          </p:cNvPr>
          <p:cNvSpPr txBox="1"/>
          <p:nvPr/>
        </p:nvSpPr>
        <p:spPr>
          <a:xfrm>
            <a:off x="13851398" y="4446068"/>
            <a:ext cx="3200401" cy="185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7100"/>
              </a:lnSpc>
            </a:pPr>
            <a:r>
              <a:rPr lang="ar-EG" sz="3600" dirty="0">
                <a:solidFill>
                  <a:schemeClr val="bg1"/>
                </a:solidFill>
                <a:latin typeface="DG 3asomy" panose="00000800000000000000" pitchFamily="2" charset="-78"/>
                <a:cs typeface="DG 3asomy" panose="00000800000000000000" pitchFamily="2" charset="-78"/>
              </a:rPr>
              <a:t>أنا أتحدث العربية!</a:t>
            </a:r>
            <a:endParaRPr lang="en-US" sz="3600" dirty="0">
              <a:solidFill>
                <a:schemeClr val="bg1"/>
              </a:solidFill>
              <a:latin typeface="DG 3asomy" panose="00000800000000000000" pitchFamily="2" charset="-78"/>
              <a:cs typeface="DG 3asomy" panose="000008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2189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37046E3-52C1-82B0-0760-877E67527E37}"/>
              </a:ext>
            </a:extLst>
          </p:cNvPr>
          <p:cNvSpPr/>
          <p:nvPr/>
        </p:nvSpPr>
        <p:spPr>
          <a:xfrm>
            <a:off x="-1" y="-26376"/>
            <a:ext cx="18000663" cy="18000663"/>
          </a:xfrm>
          <a:custGeom>
            <a:avLst/>
            <a:gdLst>
              <a:gd name="connsiteX0" fmla="*/ 0 w 18000665"/>
              <a:gd name="connsiteY0" fmla="*/ 0 h 18000665"/>
              <a:gd name="connsiteX1" fmla="*/ 11358134 w 18000665"/>
              <a:gd name="connsiteY1" fmla="*/ 0 h 18000665"/>
              <a:gd name="connsiteX2" fmla="*/ 11283046 w 18000665"/>
              <a:gd name="connsiteY2" fmla="*/ 53396 h 18000665"/>
              <a:gd name="connsiteX3" fmla="*/ 8184309 w 18000665"/>
              <a:gd name="connsiteY3" fmla="*/ 6235189 h 18000665"/>
              <a:gd name="connsiteX4" fmla="*/ 15898673 w 18000665"/>
              <a:gd name="connsiteY4" fmla="*/ 13949553 h 18000665"/>
              <a:gd name="connsiteX5" fmla="*/ 17826613 w 18000665"/>
              <a:gd name="connsiteY5" fmla="*/ 13706684 h 18000665"/>
              <a:gd name="connsiteX6" fmla="*/ 18000665 w 18000665"/>
              <a:gd name="connsiteY6" fmla="*/ 13657259 h 18000665"/>
              <a:gd name="connsiteX7" fmla="*/ 18000665 w 18000665"/>
              <a:gd name="connsiteY7" fmla="*/ 18000665 h 18000665"/>
              <a:gd name="connsiteX8" fmla="*/ 0 w 18000665"/>
              <a:gd name="connsiteY8" fmla="*/ 18000665 h 18000665"/>
              <a:gd name="connsiteX9" fmla="*/ 0 w 18000665"/>
              <a:gd name="connsiteY9" fmla="*/ 0 h 1800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00665" h="18000665">
                <a:moveTo>
                  <a:pt x="0" y="0"/>
                </a:moveTo>
                <a:lnTo>
                  <a:pt x="11358134" y="0"/>
                </a:lnTo>
                <a:lnTo>
                  <a:pt x="11283046" y="53396"/>
                </a:lnTo>
                <a:cubicBezTo>
                  <a:pt x="9401922" y="1460203"/>
                  <a:pt x="8184309" y="3705502"/>
                  <a:pt x="8184309" y="6235189"/>
                </a:cubicBezTo>
                <a:cubicBezTo>
                  <a:pt x="8184309" y="10495715"/>
                  <a:pt x="11638147" y="13949553"/>
                  <a:pt x="15898673" y="13949553"/>
                </a:cubicBezTo>
                <a:cubicBezTo>
                  <a:pt x="16564380" y="13949553"/>
                  <a:pt x="17210393" y="13865231"/>
                  <a:pt x="17826613" y="13706684"/>
                </a:cubicBezTo>
                <a:lnTo>
                  <a:pt x="18000665" y="13657259"/>
                </a:lnTo>
                <a:lnTo>
                  <a:pt x="18000665" y="18000665"/>
                </a:lnTo>
                <a:lnTo>
                  <a:pt x="0" y="18000665"/>
                </a:lnTo>
                <a:lnTo>
                  <a:pt x="0" y="0"/>
                </a:lnTo>
                <a:close/>
              </a:path>
            </a:pathLst>
          </a:custGeom>
          <a:solidFill>
            <a:srgbClr val="719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081E202-5823-CFD5-0B99-1B1ABE5D1D0A}"/>
              </a:ext>
            </a:extLst>
          </p:cNvPr>
          <p:cNvSpPr/>
          <p:nvPr/>
        </p:nvSpPr>
        <p:spPr>
          <a:xfrm>
            <a:off x="8177315" y="-1748934"/>
            <a:ext cx="15894424" cy="158944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dirty="0"/>
              <a:t> ئ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4F2A7D-E7F5-5E95-744C-12C3A13E2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387854" y="6629399"/>
            <a:ext cx="11109672" cy="1109882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82D0875-576F-D8BC-ECBE-E76E7C61C260}"/>
              </a:ext>
            </a:extLst>
          </p:cNvPr>
          <p:cNvSpPr/>
          <p:nvPr/>
        </p:nvSpPr>
        <p:spPr>
          <a:xfrm rot="921446">
            <a:off x="-121425" y="15733057"/>
            <a:ext cx="18245098" cy="6858000"/>
          </a:xfrm>
          <a:prstGeom prst="roundRect">
            <a:avLst>
              <a:gd name="adj" fmla="val 4179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9E105E4-0FF3-BE3F-9B90-B4E55B8EB593}"/>
              </a:ext>
            </a:extLst>
          </p:cNvPr>
          <p:cNvSpPr/>
          <p:nvPr/>
        </p:nvSpPr>
        <p:spPr>
          <a:xfrm>
            <a:off x="10676965" y="13635317"/>
            <a:ext cx="7323698" cy="4625788"/>
          </a:xfrm>
          <a:prstGeom prst="triangle">
            <a:avLst>
              <a:gd name="adj" fmla="val 100000"/>
            </a:avLst>
          </a:prstGeom>
          <a:solidFill>
            <a:srgbClr val="7193C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78B5C9-DA41-3D59-B67A-627298E4E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266" y="15457145"/>
            <a:ext cx="2326571" cy="2326571"/>
          </a:xfrm>
          <a:prstGeom prst="ellipse">
            <a:avLst/>
          </a:prstGeom>
          <a:solidFill>
            <a:srgbClr val="7193CA"/>
          </a:solidFill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5E08736-E891-28EF-F1A3-E05AA22A18BF}"/>
              </a:ext>
            </a:extLst>
          </p:cNvPr>
          <p:cNvGrpSpPr/>
          <p:nvPr/>
        </p:nvGrpSpPr>
        <p:grpSpPr>
          <a:xfrm>
            <a:off x="3838945" y="16185872"/>
            <a:ext cx="7469825" cy="830997"/>
            <a:chOff x="628222" y="15666568"/>
            <a:chExt cx="7469825" cy="83099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F2C614-32C4-3935-4A4A-708EB5ABA9F3}"/>
                </a:ext>
              </a:extLst>
            </p:cNvPr>
            <p:cNvSpPr txBox="1"/>
            <p:nvPr/>
          </p:nvSpPr>
          <p:spPr>
            <a:xfrm>
              <a:off x="1352624" y="15666568"/>
              <a:ext cx="67454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800" dirty="0">
                  <a:latin typeface="AZE Stone Informal Std Medium" panose="02000603060000020004" pitchFamily="2" charset="0"/>
                </a:rPr>
                <a:t>+2</a:t>
              </a: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ZE Stone Informal Std Medium" panose="02000603060000020004" pitchFamily="2" charset="0"/>
                  <a:ea typeface="+mn-ea"/>
                  <a:cs typeface="+mn-cs"/>
                </a:rPr>
                <a:t>01095661266 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72D1A50-2D4C-EDEE-2664-DD810148F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rgbClr val="176B85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22" y="15794067"/>
              <a:ext cx="576000" cy="5760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5AD1D9C-DC1A-CEF1-CD0A-55517C4AA4AF}"/>
              </a:ext>
            </a:extLst>
          </p:cNvPr>
          <p:cNvGrpSpPr/>
          <p:nvPr/>
        </p:nvGrpSpPr>
        <p:grpSpPr>
          <a:xfrm>
            <a:off x="3785157" y="16914991"/>
            <a:ext cx="8009903" cy="830997"/>
            <a:chOff x="556222" y="16828761"/>
            <a:chExt cx="8009903" cy="83099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191A63-663F-5755-6BFE-12BCCDC7D8D1}"/>
                </a:ext>
              </a:extLst>
            </p:cNvPr>
            <p:cNvSpPr txBox="1"/>
            <p:nvPr/>
          </p:nvSpPr>
          <p:spPr>
            <a:xfrm>
              <a:off x="1386830" y="16828761"/>
              <a:ext cx="71792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ZE Stone Informal Std Medium" panose="02000603060000020004" pitchFamily="2" charset="0"/>
                  <a:ea typeface="+mn-ea"/>
                  <a:cs typeface="+mn-cs"/>
                </a:rPr>
                <a:t>www.</a:t>
              </a:r>
              <a:r>
                <a:rPr lang="en-US" sz="4800" dirty="0">
                  <a:latin typeface="AZE Stone Informal Std Medium" panose="02000603060000020004" pitchFamily="2" charset="0"/>
                </a:rPr>
                <a:t>nilecenter.org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ZE Stone Informal Std Medium" panose="02000603060000020004" pitchFamily="2" charset="0"/>
                <a:ea typeface="+mn-ea"/>
                <a:cs typeface="+mn-cs"/>
              </a:endParaRPr>
            </a:p>
          </p:txBody>
        </p:sp>
        <p:pic>
          <p:nvPicPr>
            <p:cNvPr id="19" name="Graphic 18" descr="Internet">
              <a:extLst>
                <a:ext uri="{FF2B5EF4-FFF2-40B4-BE49-F238E27FC236}">
                  <a16:creationId xmlns:a16="http://schemas.microsoft.com/office/drawing/2014/main" id="{05C43EFD-9681-A945-3E33-A7083B7BD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56222" y="16884259"/>
              <a:ext cx="720000" cy="7200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1A402A2-666D-E920-0C3B-EE5BB073AB04}"/>
              </a:ext>
            </a:extLst>
          </p:cNvPr>
          <p:cNvGrpSpPr/>
          <p:nvPr/>
        </p:nvGrpSpPr>
        <p:grpSpPr>
          <a:xfrm>
            <a:off x="779217" y="12197088"/>
            <a:ext cx="6582792" cy="1015663"/>
            <a:chOff x="10489728" y="14450357"/>
            <a:chExt cx="6582792" cy="1015663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23BCA247-2B11-F9C5-49B4-4507D6501866}"/>
                </a:ext>
              </a:extLst>
            </p:cNvPr>
            <p:cNvSpPr/>
            <p:nvPr/>
          </p:nvSpPr>
          <p:spPr>
            <a:xfrm>
              <a:off x="11030943" y="14450357"/>
              <a:ext cx="5426939" cy="1015663"/>
            </a:xfrm>
            <a:prstGeom prst="roundRect">
              <a:avLst>
                <a:gd name="adj" fmla="val 4219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beIN Normal " panose="02000000000000000000" pitchFamily="2" charset="-78"/>
                <a:cs typeface="beIN Normal " panose="02000000000000000000" pitchFamily="2" charset="-78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7843066-B350-4E34-506A-2CF04FECA9B1}"/>
                </a:ext>
              </a:extLst>
            </p:cNvPr>
            <p:cNvSpPr txBox="1"/>
            <p:nvPr/>
          </p:nvSpPr>
          <p:spPr>
            <a:xfrm>
              <a:off x="10489728" y="14564706"/>
              <a:ext cx="65827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rgbClr val="7193CA"/>
                  </a:solidFill>
                  <a:latin typeface="AZE Stone Informal Std Medium" panose="02000603060000020004" pitchFamily="2" charset="0"/>
                  <a:cs typeface="beIN Normal " panose="02000000000000000000" pitchFamily="2" charset="-78"/>
                </a:rPr>
                <a:t>Register Now!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A6C0BB1B-CD14-BA07-16D3-6630886C1500}"/>
              </a:ext>
            </a:extLst>
          </p:cNvPr>
          <p:cNvSpPr txBox="1"/>
          <p:nvPr/>
        </p:nvSpPr>
        <p:spPr>
          <a:xfrm>
            <a:off x="-8210315" y="3042413"/>
            <a:ext cx="576102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latin typeface="AZE Stone Informal Std Medium" panose="02000603060000020004" pitchFamily="2" charset="0"/>
                <a:cs typeface="beIN Normal " panose="02000000000000000000" pitchFamily="2" charset="-78"/>
              </a:rPr>
              <a:t>Mon – Thu</a:t>
            </a:r>
          </a:p>
          <a:p>
            <a:pPr algn="ctr"/>
            <a:r>
              <a:rPr lang="en-US" sz="6600" dirty="0">
                <a:latin typeface="AZE Stone Informal Std Medium" panose="02000603060000020004" pitchFamily="2" charset="0"/>
                <a:cs typeface="beIN Normal " panose="02000000000000000000" pitchFamily="2" charset="-78"/>
              </a:rPr>
              <a:t>9:00 – 10:00</a:t>
            </a:r>
            <a:endParaRPr lang="ar-EG" sz="6600" dirty="0">
              <a:latin typeface="AZE Stone Informal Std Medium" panose="02000603060000020004" pitchFamily="2" charset="0"/>
              <a:cs typeface="beIN Normal " panose="020000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B2297D-7A9E-9DA7-91AE-32FA5F6E7BAA}"/>
              </a:ext>
            </a:extLst>
          </p:cNvPr>
          <p:cNvSpPr txBox="1"/>
          <p:nvPr/>
        </p:nvSpPr>
        <p:spPr>
          <a:xfrm>
            <a:off x="49601" y="1191853"/>
            <a:ext cx="8064781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500" dirty="0">
                <a:solidFill>
                  <a:schemeClr val="bg1"/>
                </a:solidFill>
                <a:latin typeface="Cinzel" panose="00000500000000000000" pitchFamily="2" charset="0"/>
                <a:cs typeface="beIN Normal " panose="02000000000000000000" pitchFamily="2" charset="-78"/>
              </a:rPr>
              <a:t>ARABIC</a:t>
            </a:r>
            <a:endParaRPr lang="en-US" sz="14500" dirty="0">
              <a:solidFill>
                <a:schemeClr val="bg1"/>
              </a:solidFill>
              <a:latin typeface="Cinzel" panose="00000500000000000000" pitchFamily="2" charset="0"/>
              <a:cs typeface="beIN Normal " panose="020000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5384D7-CF35-1000-E60F-31087F075893}"/>
              </a:ext>
            </a:extLst>
          </p:cNvPr>
          <p:cNvSpPr txBox="1"/>
          <p:nvPr/>
        </p:nvSpPr>
        <p:spPr>
          <a:xfrm>
            <a:off x="49601" y="3226271"/>
            <a:ext cx="8064781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100" dirty="0">
                <a:solidFill>
                  <a:schemeClr val="bg1"/>
                </a:solidFill>
                <a:latin typeface="Infinite Stroke" pitchFamily="50" charset="0"/>
                <a:cs typeface="beIN Normal " panose="02000000000000000000" pitchFamily="2" charset="-78"/>
              </a:rPr>
              <a:t>Boys</a:t>
            </a:r>
          </a:p>
        </p:txBody>
      </p:sp>
      <p:sp>
        <p:nvSpPr>
          <p:cNvPr id="11" name="Flowchart: Document 10">
            <a:extLst>
              <a:ext uri="{FF2B5EF4-FFF2-40B4-BE49-F238E27FC236}">
                <a16:creationId xmlns:a16="http://schemas.microsoft.com/office/drawing/2014/main" id="{C10E008E-606B-0586-565A-35E960C053A4}"/>
              </a:ext>
            </a:extLst>
          </p:cNvPr>
          <p:cNvSpPr/>
          <p:nvPr/>
        </p:nvSpPr>
        <p:spPr>
          <a:xfrm flipH="1">
            <a:off x="11795058" y="1"/>
            <a:ext cx="4156142" cy="2323714"/>
          </a:xfrm>
          <a:prstGeom prst="flowChartDocument">
            <a:avLst/>
          </a:prstGeom>
          <a:solidFill>
            <a:srgbClr val="719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961345-A9A7-C6E3-D6BA-105B514FC321}"/>
              </a:ext>
            </a:extLst>
          </p:cNvPr>
          <p:cNvSpPr txBox="1"/>
          <p:nvPr/>
        </p:nvSpPr>
        <p:spPr>
          <a:xfrm>
            <a:off x="-94854" y="6040456"/>
            <a:ext cx="83536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Cinzel" panose="00000500000000000000" pitchFamily="2" charset="0"/>
                <a:cs typeface="beIN Normal " panose="02000000000000000000" pitchFamily="2" charset="-78"/>
              </a:rPr>
              <a:t>SPEAKING</a:t>
            </a:r>
            <a:endParaRPr lang="en-US" sz="5400" dirty="0">
              <a:solidFill>
                <a:schemeClr val="bg1"/>
              </a:solidFill>
              <a:latin typeface="Cinzel" panose="00000500000000000000" pitchFamily="2" charset="0"/>
              <a:cs typeface="beIN Normal 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441518-AC81-47C5-D381-510D7310646F}"/>
              </a:ext>
            </a:extLst>
          </p:cNvPr>
          <p:cNvSpPr txBox="1"/>
          <p:nvPr/>
        </p:nvSpPr>
        <p:spPr>
          <a:xfrm>
            <a:off x="1012192" y="9484036"/>
            <a:ext cx="61395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Sun-Thu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AZE Stone Informal Std Medium" panose="02000603060000020004" pitchFamily="2" charset="0"/>
                <a:cs typeface="beIN Normal " panose="02000000000000000000" pitchFamily="2" charset="-78"/>
              </a:rPr>
              <a:t>1:00-3:00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ABBE2C-D20B-7276-EB09-10B6B8736B6E}"/>
              </a:ext>
            </a:extLst>
          </p:cNvPr>
          <p:cNvSpPr txBox="1"/>
          <p:nvPr/>
        </p:nvSpPr>
        <p:spPr>
          <a:xfrm>
            <a:off x="10363201" y="383629"/>
            <a:ext cx="714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ZE Stone Informal Std Medium" panose="02000603060000020004" pitchFamily="2" charset="0"/>
              </a:rPr>
              <a:t>SOON!</a:t>
            </a:r>
          </a:p>
        </p:txBody>
      </p:sp>
      <p:sp>
        <p:nvSpPr>
          <p:cNvPr id="26" name="Speech Bubble: Oval 25">
            <a:extLst>
              <a:ext uri="{FF2B5EF4-FFF2-40B4-BE49-F238E27FC236}">
                <a16:creationId xmlns:a16="http://schemas.microsoft.com/office/drawing/2014/main" id="{60B6E6A2-AB48-BD63-E351-2C1FCCE04590}"/>
              </a:ext>
            </a:extLst>
          </p:cNvPr>
          <p:cNvSpPr/>
          <p:nvPr/>
        </p:nvSpPr>
        <p:spPr>
          <a:xfrm>
            <a:off x="13230022" y="4085173"/>
            <a:ext cx="4443152" cy="2437280"/>
          </a:xfrm>
          <a:prstGeom prst="wedgeEllipseCallout">
            <a:avLst>
              <a:gd name="adj1" fmla="val -7952"/>
              <a:gd name="adj2" fmla="val 62594"/>
            </a:avLst>
          </a:prstGeom>
          <a:solidFill>
            <a:srgbClr val="719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Speech Bubble: Oval 26">
            <a:extLst>
              <a:ext uri="{FF2B5EF4-FFF2-40B4-BE49-F238E27FC236}">
                <a16:creationId xmlns:a16="http://schemas.microsoft.com/office/drawing/2014/main" id="{5A6894CB-12FA-C310-678E-A6F237147765}"/>
              </a:ext>
            </a:extLst>
          </p:cNvPr>
          <p:cNvSpPr/>
          <p:nvPr/>
        </p:nvSpPr>
        <p:spPr>
          <a:xfrm>
            <a:off x="8559162" y="3518221"/>
            <a:ext cx="4443152" cy="2437280"/>
          </a:xfrm>
          <a:prstGeom prst="wedgeEllipseCallout">
            <a:avLst>
              <a:gd name="adj1" fmla="val -7952"/>
              <a:gd name="adj2" fmla="val 70318"/>
            </a:avLst>
          </a:prstGeom>
          <a:solidFill>
            <a:srgbClr val="719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94870F-8B3B-1CA7-6A8B-E4B59AC936BE}"/>
              </a:ext>
            </a:extLst>
          </p:cNvPr>
          <p:cNvSpPr txBox="1"/>
          <p:nvPr/>
        </p:nvSpPr>
        <p:spPr>
          <a:xfrm>
            <a:off x="9103468" y="3782469"/>
            <a:ext cx="3200401" cy="185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7100"/>
              </a:lnSpc>
            </a:pPr>
            <a:r>
              <a:rPr lang="ar-EG" sz="3600" dirty="0">
                <a:solidFill>
                  <a:schemeClr val="bg1"/>
                </a:solidFill>
                <a:latin typeface="DG 3asomy" panose="00000800000000000000" pitchFamily="2" charset="-78"/>
                <a:cs typeface="DG 3asomy" panose="00000800000000000000" pitchFamily="2" charset="-78"/>
              </a:rPr>
              <a:t>هذا إنجاز رائع!</a:t>
            </a:r>
            <a:endParaRPr lang="en-US" sz="3600" dirty="0">
              <a:solidFill>
                <a:schemeClr val="bg1"/>
              </a:solidFill>
              <a:latin typeface="DG 3asomy" panose="00000800000000000000" pitchFamily="2" charset="-78"/>
              <a:cs typeface="DG 3asomy" panose="00000800000000000000" pitchFamily="2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11B1C6-78B8-6563-7F37-76E66CDB7139}"/>
              </a:ext>
            </a:extLst>
          </p:cNvPr>
          <p:cNvSpPr txBox="1"/>
          <p:nvPr/>
        </p:nvSpPr>
        <p:spPr>
          <a:xfrm>
            <a:off x="13851398" y="4446068"/>
            <a:ext cx="3200401" cy="185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7100"/>
              </a:lnSpc>
            </a:pPr>
            <a:r>
              <a:rPr lang="ar-EG" sz="3600" dirty="0">
                <a:solidFill>
                  <a:schemeClr val="bg1"/>
                </a:solidFill>
                <a:latin typeface="DG 3asomy" panose="00000800000000000000" pitchFamily="2" charset="-78"/>
                <a:cs typeface="DG 3asomy" panose="00000800000000000000" pitchFamily="2" charset="-78"/>
              </a:rPr>
              <a:t>أنا أتحدث العربية!</a:t>
            </a:r>
            <a:endParaRPr lang="en-US" sz="3600" dirty="0">
              <a:solidFill>
                <a:schemeClr val="bg1"/>
              </a:solidFill>
              <a:latin typeface="DG 3asomy" panose="00000800000000000000" pitchFamily="2" charset="-78"/>
              <a:cs typeface="DG 3asomy" panose="000008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8BD5AD-2DC1-25A4-5BA8-7B626AA5B33C}"/>
              </a:ext>
            </a:extLst>
          </p:cNvPr>
          <p:cNvSpPr txBox="1"/>
          <p:nvPr/>
        </p:nvSpPr>
        <p:spPr>
          <a:xfrm>
            <a:off x="49601" y="7622294"/>
            <a:ext cx="80647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Infinite Stroke" pitchFamily="50" charset="0"/>
                <a:cs typeface="beIN Normal " panose="02000000000000000000" pitchFamily="2" charset="-78"/>
              </a:rPr>
              <a:t>Level A2</a:t>
            </a:r>
          </a:p>
        </p:txBody>
      </p:sp>
    </p:spTree>
    <p:extLst>
      <p:ext uri="{BB962C8B-B14F-4D97-AF65-F5344CB8AC3E}">
        <p14:creationId xmlns:p14="http://schemas.microsoft.com/office/powerpoint/2010/main" val="2094890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109</TotalTime>
  <Words>150</Words>
  <Application>Microsoft Office PowerPoint</Application>
  <PresentationFormat>Custom</PresentationFormat>
  <Paragraphs>63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AZE Stone Informal Std Medium</vt:lpstr>
      <vt:lpstr>beIN Normal </vt:lpstr>
      <vt:lpstr>Calibri</vt:lpstr>
      <vt:lpstr>Calibri Light</vt:lpstr>
      <vt:lpstr>Cinzel</vt:lpstr>
      <vt:lpstr>DG 3asomy</vt:lpstr>
      <vt:lpstr>Infinite Stroke</vt:lpstr>
      <vt:lpstr>Office Theme 2013 - 2022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Sherine Halim</dc:creator>
  <cp:lastModifiedBy>Sherine Halim</cp:lastModifiedBy>
  <cp:revision>32</cp:revision>
  <dcterms:created xsi:type="dcterms:W3CDTF">2022-11-21T13:01:52Z</dcterms:created>
  <dcterms:modified xsi:type="dcterms:W3CDTF">2023-05-23T08:11:08Z</dcterms:modified>
</cp:coreProperties>
</file>